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0" r:id="rId4"/>
    <p:sldId id="267" r:id="rId5"/>
    <p:sldId id="264" r:id="rId6"/>
    <p:sldId id="268" r:id="rId7"/>
    <p:sldId id="271" r:id="rId8"/>
    <p:sldId id="265" r:id="rId9"/>
    <p:sldId id="266" r:id="rId10"/>
    <p:sldId id="272"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4" d="100"/>
          <a:sy n="64" d="100"/>
        </p:scale>
        <p:origin x="78" y="1026"/>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68203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08543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339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56471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216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917828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244746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9113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22565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26/10/1443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79495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414194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E3586C-5E28-41F3-971D-1D4297AE36C2}" type="datetimeFigureOut">
              <a:rPr lang="ar-IQ" smtClean="0"/>
              <a:t>26/10/1443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9643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3586C-5E28-41F3-971D-1D4297AE36C2}" type="datetimeFigureOut">
              <a:rPr lang="ar-IQ" smtClean="0"/>
              <a:t>26/10/1443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87110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3586C-5E28-41F3-971D-1D4297AE36C2}" type="datetimeFigureOut">
              <a:rPr lang="ar-IQ" smtClean="0"/>
              <a:t>26/10/1443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282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579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26/10/1443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29586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E3586C-5E28-41F3-971D-1D4297AE36C2}" type="datetimeFigureOut">
              <a:rPr lang="ar-IQ" smtClean="0"/>
              <a:t>26/10/1443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246C7A-D8B0-4C8A-9F87-AF793873B0EA}" type="slidenum">
              <a:rPr lang="ar-IQ" smtClean="0"/>
              <a:t>‹#›</a:t>
            </a:fld>
            <a:endParaRPr lang="ar-IQ"/>
          </a:p>
        </p:txBody>
      </p:sp>
    </p:spTree>
    <p:extLst>
      <p:ext uri="{BB962C8B-B14F-4D97-AF65-F5344CB8AC3E}">
        <p14:creationId xmlns:p14="http://schemas.microsoft.com/office/powerpoint/2010/main" val="3796135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0650" y="2112963"/>
            <a:ext cx="9144000" cy="2387600"/>
          </a:xfrm>
        </p:spPr>
        <p:txBody>
          <a:bodyPr/>
          <a:lstStyle/>
          <a:p>
            <a:r>
              <a:rPr lang="ar-IQ" b="1" dirty="0">
                <a:solidFill>
                  <a:srgbClr val="FF0000"/>
                </a:solidFill>
              </a:rPr>
              <a:t>المدرسة السلوكية</a:t>
            </a:r>
            <a:br>
              <a:rPr lang="ar-IQ" b="1" dirty="0">
                <a:solidFill>
                  <a:srgbClr val="FF0000"/>
                </a:solidFill>
              </a:rPr>
            </a:br>
            <a:r>
              <a:rPr lang="en-US" b="1" dirty="0">
                <a:solidFill>
                  <a:srgbClr val="FF0000"/>
                </a:solidFill>
              </a:rPr>
              <a:t>The Behaviorism</a:t>
            </a:r>
            <a:endParaRPr lang="ar-IQ" b="1" dirty="0">
              <a:solidFill>
                <a:srgbClr val="FF0000"/>
              </a:solidFill>
            </a:endParaRPr>
          </a:p>
        </p:txBody>
      </p:sp>
    </p:spTree>
    <p:extLst>
      <p:ext uri="{BB962C8B-B14F-4D97-AF65-F5344CB8AC3E}">
        <p14:creationId xmlns:p14="http://schemas.microsoft.com/office/powerpoint/2010/main" val="1237574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BABF2-F3CB-40AA-BC60-FE39FF811B84}"/>
              </a:ext>
            </a:extLst>
          </p:cNvPr>
          <p:cNvSpPr>
            <a:spLocks noGrp="1"/>
          </p:cNvSpPr>
          <p:nvPr>
            <p:ph idx="1"/>
          </p:nvPr>
        </p:nvSpPr>
        <p:spPr/>
        <p:txBody>
          <a:bodyPr>
            <a:normAutofit/>
          </a:bodyPr>
          <a:lstStyle/>
          <a:p>
            <a:pPr marL="0" indent="0">
              <a:buNone/>
            </a:pPr>
            <a:r>
              <a:rPr lang="ar-IQ" sz="3600" b="1" dirty="0">
                <a:solidFill>
                  <a:srgbClr val="C00000"/>
                </a:solidFill>
                <a:latin typeface="Arabic Typesetting" panose="03020402040406030203" pitchFamily="66" charset="-78"/>
                <a:cs typeface="Arabic Typesetting" panose="03020402040406030203" pitchFamily="66" charset="-78"/>
              </a:rPr>
              <a:t>نقاط القوة</a:t>
            </a:r>
          </a:p>
          <a:p>
            <a:r>
              <a:rPr lang="ar-IQ" sz="3600" dirty="0">
                <a:latin typeface="Arabic Typesetting" panose="03020402040406030203" pitchFamily="66" charset="-78"/>
                <a:cs typeface="Arabic Typesetting" panose="03020402040406030203" pitchFamily="66" charset="-78"/>
              </a:rPr>
              <a:t>ان التطرف الذي أظهرته السلوكية كان ضرورياً من أجل إيقاض الرغبة بالإلتزام بمبادئ البحث العلمي الرصينة التي تعتمد على الضبط والقياس.</a:t>
            </a:r>
          </a:p>
          <a:p>
            <a:r>
              <a:rPr lang="ar-IQ" sz="3600" dirty="0">
                <a:latin typeface="Arabic Typesetting" panose="03020402040406030203" pitchFamily="66" charset="-78"/>
                <a:cs typeface="Arabic Typesetting" panose="03020402040406030203" pitchFamily="66" charset="-78"/>
              </a:rPr>
              <a:t>انها قدمت ضداً نوعياً لمصطلح الوعي الا وهو مصطلح السلوك وظهور الإضداد لا بد أن ينتج عنه حركة تطور تصب في النهاية في مصلحة العلم.</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0121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AF7E9-17A6-4420-A0AE-52B802E59545}"/>
              </a:ext>
            </a:extLst>
          </p:cNvPr>
          <p:cNvSpPr>
            <a:spLocks noGrp="1"/>
          </p:cNvSpPr>
          <p:nvPr>
            <p:ph idx="1"/>
          </p:nvPr>
        </p:nvSpPr>
        <p:spPr>
          <a:xfrm>
            <a:off x="2589212" y="1314450"/>
            <a:ext cx="8915400" cy="4596772"/>
          </a:xfrm>
        </p:spPr>
        <p:txBody>
          <a:bodyPr>
            <a:noAutofit/>
          </a:bodyPr>
          <a:lstStyle/>
          <a:p>
            <a:pPr marL="0" indent="0" algn="just">
              <a:buNone/>
            </a:pPr>
            <a:r>
              <a:rPr lang="ar-IQ" sz="3600" b="1" dirty="0">
                <a:solidFill>
                  <a:srgbClr val="C00000"/>
                </a:solidFill>
                <a:latin typeface="Arabic Typesetting" panose="03020402040406030203" pitchFamily="66" charset="-78"/>
                <a:cs typeface="Arabic Typesetting" panose="03020402040406030203" pitchFamily="66" charset="-78"/>
              </a:rPr>
              <a:t>نقاط الضعف</a:t>
            </a:r>
          </a:p>
          <a:p>
            <a:pPr algn="just"/>
            <a:r>
              <a:rPr lang="ar-IQ" sz="3600" dirty="0">
                <a:latin typeface="Arabic Typesetting" panose="03020402040406030203" pitchFamily="66" charset="-78"/>
                <a:cs typeface="Arabic Typesetting" panose="03020402040406030203" pitchFamily="66" charset="-78"/>
              </a:rPr>
              <a:t>نقطة الضعف الكبرى والقاتلة هي رفضها دراسة الحالات الداخلية، أي العمليات العقلية والنفسية. ولم تستطع السلوكية الدفاع عن نفسها امام هجمات مدرسة الجشطلت، والعلماء الذين أنصبت جهودهم على دراسة العمليات المعرفية حتى قبل ظهور المدرسة المعرفية أمثال إبنجهاوس، وأضطرت السلوكية لاحقاً الى التنازل عن مبادئ واطسن المتطرفة.</a:t>
            </a:r>
          </a:p>
          <a:p>
            <a:pPr algn="just"/>
            <a:r>
              <a:rPr lang="ar-IQ" sz="3600" dirty="0">
                <a:latin typeface="Arabic Typesetting" panose="03020402040406030203" pitchFamily="66" charset="-78"/>
                <a:cs typeface="Arabic Typesetting" panose="03020402040406030203" pitchFamily="66" charset="-78"/>
              </a:rPr>
              <a:t>انها أعتبرت الإنسان عبداً تتحكم به البيئة كما تشاء، كما هي البهيمة.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54218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969CA-974C-40E7-90A8-0594A1FD9EC1}"/>
              </a:ext>
            </a:extLst>
          </p:cNvPr>
          <p:cNvSpPr>
            <a:spLocks noGrp="1"/>
          </p:cNvSpPr>
          <p:nvPr>
            <p:ph idx="1"/>
          </p:nvPr>
        </p:nvSpPr>
        <p:spPr/>
        <p:txBody>
          <a:bodyPr>
            <a:normAutofit/>
          </a:bodyPr>
          <a:lstStyle/>
          <a:p>
            <a:pPr algn="just"/>
            <a:r>
              <a:rPr lang="ar-IQ" sz="3600" dirty="0">
                <a:latin typeface="Arabic Typesetting" panose="03020402040406030203" pitchFamily="66" charset="-78"/>
                <a:cs typeface="Arabic Typesetting" panose="03020402040406030203" pitchFamily="66" charset="-78"/>
              </a:rPr>
              <a:t>لا توجد لدى واطسن إنجازات على صعيد البحث عدا تجربة الطفل البرت وتجربة أقل شهرة بكثير يُطلق عليها تجربة  </a:t>
            </a:r>
            <a:r>
              <a:rPr lang="en-US" sz="3600" dirty="0">
                <a:latin typeface="Arabic Typesetting" panose="03020402040406030203" pitchFamily="66" charset="-78"/>
                <a:cs typeface="Arabic Typesetting" panose="03020402040406030203" pitchFamily="66" charset="-78"/>
              </a:rPr>
              <a:t>Kerplunk experiment</a:t>
            </a:r>
            <a:r>
              <a:rPr lang="ar-IQ" sz="3600" dirty="0">
                <a:latin typeface="Arabic Typesetting" panose="03020402040406030203" pitchFamily="66" charset="-78"/>
                <a:cs typeface="Arabic Typesetting" panose="03020402040406030203" pitchFamily="66" charset="-78"/>
              </a:rPr>
              <a:t>. وكما يبدوا فان المبادئ المتطرفة التي جاء بها هي سبب شهرته الواسعة.</a:t>
            </a:r>
          </a:p>
          <a:p>
            <a:pPr marL="0" indent="0" algn="just">
              <a:buNone/>
            </a:pPr>
            <a:r>
              <a:rPr lang="ar-IQ" sz="3600" dirty="0">
                <a:latin typeface="Arabic Typesetting" panose="03020402040406030203" pitchFamily="66" charset="-78"/>
                <a:cs typeface="Arabic Typesetting" panose="03020402040406030203" pitchFamily="66" charset="-78"/>
              </a:rPr>
              <a:t>حتى ان دورية الرابطة الأمريكية لعلم النفس (</a:t>
            </a:r>
            <a:r>
              <a:rPr lang="en-US" sz="3600" dirty="0">
                <a:latin typeface="Arabic Typesetting" panose="03020402040406030203" pitchFamily="66" charset="-78"/>
                <a:cs typeface="Arabic Typesetting" panose="03020402040406030203" pitchFamily="66" charset="-78"/>
              </a:rPr>
              <a:t>APA</a:t>
            </a:r>
            <a:r>
              <a:rPr lang="ar-IQ" sz="3600" dirty="0">
                <a:latin typeface="Arabic Typesetting" panose="03020402040406030203" pitchFamily="66" charset="-78"/>
                <a:cs typeface="Arabic Typesetting" panose="03020402040406030203" pitchFamily="66" charset="-78"/>
              </a:rPr>
              <a:t>) الصادرة عام </a:t>
            </a:r>
            <a:r>
              <a:rPr lang="ar-IQ" sz="3600">
                <a:latin typeface="Arabic Typesetting" panose="03020402040406030203" pitchFamily="66" charset="-78"/>
                <a:cs typeface="Arabic Typesetting" panose="03020402040406030203" pitchFamily="66" charset="-78"/>
              </a:rPr>
              <a:t>2002 - ورغم تحيز هذه الدورية للعلماء الأمريكان الواضح- وضعته </a:t>
            </a:r>
            <a:r>
              <a:rPr lang="ar-IQ" sz="3600" dirty="0">
                <a:latin typeface="Arabic Typesetting" panose="03020402040406030203" pitchFamily="66" charset="-78"/>
                <a:cs typeface="Arabic Typesetting" panose="03020402040406030203" pitchFamily="66" charset="-78"/>
              </a:rPr>
              <a:t>في المرتبة 17 من بين أبرز علماء النفس في القرن </a:t>
            </a:r>
            <a:r>
              <a:rPr lang="ar-IQ" sz="3600">
                <a:latin typeface="Arabic Typesetting" panose="03020402040406030203" pitchFamily="66" charset="-78"/>
                <a:cs typeface="Arabic Typesetting" panose="03020402040406030203" pitchFamily="66" charset="-78"/>
              </a:rPr>
              <a:t>العشرين..</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5433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85290"/>
            <a:ext cx="8911687" cy="1280890"/>
          </a:xfrm>
        </p:spPr>
        <p:txBody>
          <a:bodyPr>
            <a:normAutofit fontScale="90000"/>
          </a:bodyPr>
          <a:lstStyle/>
          <a:p>
            <a:r>
              <a:rPr lang="ar-SA" b="1" dirty="0"/>
              <a:t>جون واطسن </a:t>
            </a:r>
            <a:br>
              <a:rPr lang="ar-IQ" b="1" dirty="0"/>
            </a:br>
            <a:r>
              <a:rPr lang="ar-SA" b="1" dirty="0"/>
              <a:t>مؤسس المدرسة السلوكية</a:t>
            </a:r>
            <a:br>
              <a:rPr lang="en-US" dirty="0"/>
            </a:br>
            <a:endParaRPr lang="ar-IQ" dirty="0"/>
          </a:p>
        </p:txBody>
      </p:sp>
      <p:sp>
        <p:nvSpPr>
          <p:cNvPr id="3" name="Content Placeholder 2"/>
          <p:cNvSpPr>
            <a:spLocks noGrp="1"/>
          </p:cNvSpPr>
          <p:nvPr>
            <p:ph idx="1"/>
          </p:nvPr>
        </p:nvSpPr>
        <p:spPr>
          <a:xfrm>
            <a:off x="2589212" y="1617260"/>
            <a:ext cx="8915400" cy="4293962"/>
          </a:xfrm>
        </p:spPr>
        <p:txBody>
          <a:bodyPr>
            <a:noAutofit/>
          </a:bodyPr>
          <a:lstStyle/>
          <a:p>
            <a:pPr marL="0" indent="0" algn="just">
              <a:buNone/>
            </a:pP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 قام عالم نفس أمريكي يدعى جون واطسن</a:t>
            </a:r>
            <a:endParaRPr lang="en-US" sz="3600" dirty="0">
              <a:latin typeface="Arabic Typesetting" panose="03020402040406030203" pitchFamily="66" charset="-78"/>
              <a:cs typeface="Arabic Typesetting" panose="03020402040406030203" pitchFamily="66" charset="-78"/>
            </a:endParaRPr>
          </a:p>
          <a:p>
            <a:pPr marL="0" indent="0" algn="just">
              <a:buNone/>
            </a:pPr>
            <a:r>
              <a:rPr lang="en-US" sz="3600" dirty="0">
                <a:latin typeface="Arabic Typesetting" panose="03020402040406030203" pitchFamily="66" charset="-78"/>
                <a:cs typeface="Arabic Typesetting" panose="03020402040406030203" pitchFamily="66" charset="-78"/>
              </a:rPr>
              <a:t>John B. Watson</a:t>
            </a:r>
            <a:r>
              <a:rPr lang="ar-SA" sz="3600" dirty="0">
                <a:latin typeface="Arabic Typesetting" panose="03020402040406030203" pitchFamily="66" charset="-78"/>
                <a:cs typeface="Arabic Typesetting" panose="03020402040406030203" pitchFamily="66" charset="-78"/>
              </a:rPr>
              <a:t> بتثبيت المبادئ الرئيسة لهذه</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المدرسة الفكرية في مقال له قدمه عام 1913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بعنوان "علم النفس كما يراه متخصص سلوكي"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en-US" sz="3600" i="1" dirty="0">
                <a:latin typeface="Arabic Typesetting" panose="03020402040406030203" pitchFamily="66" charset="-78"/>
                <a:cs typeface="Arabic Typesetting" panose="03020402040406030203" pitchFamily="66" charset="-78"/>
              </a:rPr>
              <a:t>Psychology as the Behaviorist Views It</a:t>
            </a:r>
            <a:r>
              <a:rPr lang="ar-SA"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stretch>
            <a:fillRect/>
          </a:stretch>
        </p:blipFill>
        <p:spPr>
          <a:xfrm>
            <a:off x="3376612" y="2279650"/>
            <a:ext cx="2581275" cy="3238500"/>
          </a:xfrm>
          <a:prstGeom prst="rect">
            <a:avLst/>
          </a:prstGeom>
        </p:spPr>
      </p:pic>
    </p:spTree>
    <p:extLst>
      <p:ext uri="{BB962C8B-B14F-4D97-AF65-F5344CB8AC3E}">
        <p14:creationId xmlns:p14="http://schemas.microsoft.com/office/powerpoint/2010/main" val="328857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489983-AD15-4C8E-8407-90751FB0F364}"/>
              </a:ext>
            </a:extLst>
          </p:cNvPr>
          <p:cNvSpPr>
            <a:spLocks noGrp="1"/>
          </p:cNvSpPr>
          <p:nvPr>
            <p:ph idx="1"/>
          </p:nvPr>
        </p:nvSpPr>
        <p:spPr/>
        <p:txBody>
          <a:bodyPr>
            <a:normAutofit fontScale="92500" lnSpcReduction="10000"/>
          </a:bodyPr>
          <a:lstStyle/>
          <a:p>
            <a:pPr marL="0" indent="0" algn="just">
              <a:buNone/>
            </a:pPr>
            <a:r>
              <a:rPr lang="ar-IQ" sz="3600" dirty="0">
                <a:latin typeface="Arabic Typesetting" panose="03020402040406030203" pitchFamily="66" charset="-78"/>
                <a:cs typeface="Arabic Typesetting" panose="03020402040406030203" pitchFamily="66" charset="-78"/>
              </a:rPr>
              <a:t>يقول في ورقته هذه:</a:t>
            </a:r>
          </a:p>
          <a:p>
            <a:pPr marL="0" indent="0" algn="just">
              <a:buNone/>
            </a:pPr>
            <a:r>
              <a:rPr lang="ar-IQ" sz="3600" dirty="0">
                <a:latin typeface="Arabic Typesetting" panose="03020402040406030203" pitchFamily="66" charset="-78"/>
                <a:cs typeface="Arabic Typesetting" panose="03020402040406030203" pitchFamily="66" charset="-78"/>
              </a:rPr>
              <a:t>"علم النفس كما يراه السلوكي هو فرع تجريبي موضوعي بحت من العلوم الطبيعية. هدفه النظري هو التنبؤ بالسلوك والتحكم فيه. لا يشكل الاستبطان جزءًا أساسيًا من مناهجه، ولا قيمة للبيانات العلمية التي تعتمد على تفسيراتهم الذاتية لخبرات الوعي. </a:t>
            </a:r>
          </a:p>
          <a:p>
            <a:pPr marL="0" indent="0" algn="just">
              <a:buNone/>
            </a:pPr>
            <a:r>
              <a:rPr lang="ar-IQ" sz="3600" dirty="0">
                <a:latin typeface="Arabic Typesetting" panose="03020402040406030203" pitchFamily="66" charset="-78"/>
                <a:cs typeface="Arabic Typesetting" panose="03020402040406030203" pitchFamily="66" charset="-78"/>
              </a:rPr>
              <a:t>السلوكي، في جهوده للحصول على مخطط موحد لاستجابة الحيوان، لا يدرك أي خط فاصل بين الإنسان والحيوان. يشكل سلوك الإنسان ، بكل دقته وتعقيده ، جزءًا فقط من مخطط البحث السلوكي الكلي."</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11383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D2904-935D-4FBB-8502-1A8CEBD0F1EF}"/>
              </a:ext>
            </a:extLst>
          </p:cNvPr>
          <p:cNvSpPr>
            <a:spLocks noGrp="1"/>
          </p:cNvSpPr>
          <p:nvPr>
            <p:ph idx="1"/>
          </p:nvPr>
        </p:nvSpPr>
        <p:spPr/>
        <p:txBody>
          <a:bodyPr>
            <a:normAutofit fontScale="92500" lnSpcReduction="10000"/>
          </a:bodyPr>
          <a:lstStyle/>
          <a:p>
            <a:pPr marL="0" indent="0" algn="just">
              <a:buNone/>
            </a:pPr>
            <a:r>
              <a:rPr lang="ar-IQ" sz="3600" dirty="0">
                <a:latin typeface="Arabic Typesetting" panose="03020402040406030203" pitchFamily="66" charset="-78"/>
                <a:cs typeface="Arabic Typesetting" panose="03020402040406030203" pitchFamily="66" charset="-78"/>
              </a:rPr>
              <a:t>ثم نضج واطسن أفكاره السلوكية وأعلن عنها في  كتاب أصدره عام 1924 بنفس عنوان مقالته السابقة.</a:t>
            </a:r>
          </a:p>
          <a:p>
            <a:pPr marL="0" indent="0" algn="just">
              <a:buNone/>
            </a:pPr>
            <a:r>
              <a:rPr lang="ar-IQ" sz="3600" dirty="0">
                <a:latin typeface="Arabic Typesetting" panose="03020402040406030203" pitchFamily="66" charset="-78"/>
                <a:cs typeface="Arabic Typesetting" panose="03020402040406030203" pitchFamily="66" charset="-78"/>
              </a:rPr>
              <a:t>ويمكن تلخيص نظرية واطسن بما يأتي:</a:t>
            </a:r>
          </a:p>
          <a:p>
            <a:pPr marL="0" indent="0" algn="ctr">
              <a:buNone/>
            </a:pPr>
            <a:r>
              <a:rPr lang="ar-IQ" sz="3600" dirty="0">
                <a:latin typeface="Arabic Typesetting" panose="03020402040406030203" pitchFamily="66" charset="-78"/>
                <a:cs typeface="Arabic Typesetting" panose="03020402040406030203" pitchFamily="66" charset="-78"/>
              </a:rPr>
              <a:t>            م                  س  (مثير- إستجابة)</a:t>
            </a:r>
          </a:p>
          <a:p>
            <a:pPr marL="0" indent="0" algn="just">
              <a:buNone/>
            </a:pPr>
            <a:r>
              <a:rPr lang="ar-IQ" sz="3600" dirty="0">
                <a:latin typeface="Arabic Typesetting" panose="03020402040406030203" pitchFamily="66" charset="-78"/>
                <a:cs typeface="Arabic Typesetting" panose="03020402040406030203" pitchFamily="66" charset="-78"/>
              </a:rPr>
              <a:t>حيث يؤمن واطسن ان المتحكم الوحيد بالسلوك الإنساني هي المثيرات المحيطة به. وان واجب عالم السلوك دراسة العلاقة بين هذين الحدين فقط. اما مايقع بينهما من عمليات داخلية عقلية أو نفسية فلاقيمة لها باعتبار عدم إمكانية ملاحظتها وبالتالي دراستها.</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pic>
        <p:nvPicPr>
          <p:cNvPr id="4" name="Picture 3">
            <a:extLst>
              <a:ext uri="{FF2B5EF4-FFF2-40B4-BE49-F238E27FC236}">
                <a16:creationId xmlns:a16="http://schemas.microsoft.com/office/drawing/2014/main" id="{D6DD45CC-75E7-446F-AB02-7463EBD99D8B}"/>
              </a:ext>
            </a:extLst>
          </p:cNvPr>
          <p:cNvPicPr>
            <a:picLocks noChangeAspect="1"/>
          </p:cNvPicPr>
          <p:nvPr/>
        </p:nvPicPr>
        <p:blipFill>
          <a:blip r:embed="rId2"/>
          <a:stretch>
            <a:fillRect/>
          </a:stretch>
        </p:blipFill>
        <p:spPr>
          <a:xfrm>
            <a:off x="6739078" y="4022411"/>
            <a:ext cx="1152244" cy="231668"/>
          </a:xfrm>
          <a:prstGeom prst="rect">
            <a:avLst/>
          </a:prstGeom>
        </p:spPr>
      </p:pic>
    </p:spTree>
    <p:extLst>
      <p:ext uri="{BB962C8B-B14F-4D97-AF65-F5344CB8AC3E}">
        <p14:creationId xmlns:p14="http://schemas.microsoft.com/office/powerpoint/2010/main" val="236020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SA" sz="3600" dirty="0">
                <a:latin typeface="Arabic Typesetting" panose="03020402040406030203" pitchFamily="66" charset="-78"/>
                <a:cs typeface="Arabic Typesetting" panose="03020402040406030203" pitchFamily="66" charset="-78"/>
              </a:rPr>
              <a:t>يقول واطسن في كتابه هذا:</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"السلوكية...ان الموضوع الأساس في علم النفس الإنساني هو سلوك الإنسان. كما تقول السلوكية ان الوعي هو مفهوم غير محدد وبالتالي غير قابل للاستخدام. والمتخصص السلوكي الذي تدرب على ان يكون تجريبيا، يعتقد ان الإيمان بوجود الوعي يرجعنا إلى الوراء إلى أيام الخرافة والسحر."</a:t>
            </a:r>
            <a:endParaRPr lang="ar-IQ"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333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D6DF4-AE3A-4005-9DA0-54F2881BB100}"/>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وينسب إلى جون واطسن قول شهير، يقول فيه "أعطني مجموعة من الأطفال الأصحاء، سليمي البنية، وظروفا أنا أشكلها، وسوف أضمن انني سوف أخذ أي واحدا منهم وبشكل عشوائي وسوف أدربه ليكون ما أريده أنا، طبيبا، محاميا، فنانا، تاجرا، رجل شرطة، وحتى متسول، أو لص. وبغض النظر عما يملكه هذا الطفل أو ذاك من موهبة، أو ميول، أو رغبات، أو قدرات أو سمات وراثية" (جون واطسن، السلوكية، 1930). </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7293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A8C3A1-1DE2-40FA-B692-8810797974CA}"/>
              </a:ext>
            </a:extLst>
          </p:cNvPr>
          <p:cNvSpPr>
            <a:spLocks noGrp="1"/>
          </p:cNvSpPr>
          <p:nvPr>
            <p:ph idx="1"/>
          </p:nvPr>
        </p:nvSpPr>
        <p:spPr/>
        <p:txBody>
          <a:bodyPr>
            <a:normAutofit/>
          </a:bodyPr>
          <a:lstStyle/>
          <a:p>
            <a:pPr marL="0" indent="0" algn="just">
              <a:buNone/>
            </a:pPr>
            <a:r>
              <a:rPr lang="ar-IQ" sz="3600" b="1" dirty="0">
                <a:solidFill>
                  <a:srgbClr val="C00000"/>
                </a:solidFill>
                <a:latin typeface="Arabic Typesetting" panose="03020402040406030203" pitchFamily="66" charset="-78"/>
                <a:cs typeface="Arabic Typesetting" panose="03020402040406030203" pitchFamily="66" charset="-78"/>
              </a:rPr>
              <a:t>الخلفية الفكرية للمدرسة السلوكية</a:t>
            </a:r>
          </a:p>
          <a:p>
            <a:pPr marL="0" indent="0" algn="just">
              <a:buNone/>
            </a:pPr>
            <a:r>
              <a:rPr lang="ar-IQ" sz="3600" dirty="0">
                <a:latin typeface="Arabic Typesetting" panose="03020402040406030203" pitchFamily="66" charset="-78"/>
                <a:cs typeface="Arabic Typesetting" panose="03020402040406030203" pitchFamily="66" charset="-78"/>
              </a:rPr>
              <a:t>استندت المدرسة السلوكية على الفسلفة الوضعية </a:t>
            </a:r>
            <a:r>
              <a:rPr lang="en-US" sz="3600" dirty="0">
                <a:latin typeface="Arabic Typesetting" panose="03020402040406030203" pitchFamily="66" charset="-78"/>
                <a:cs typeface="Arabic Typesetting" panose="03020402040406030203" pitchFamily="66" charset="-78"/>
              </a:rPr>
              <a:t>Positivism</a:t>
            </a:r>
            <a:r>
              <a:rPr lang="ar-IQ" sz="3600" dirty="0">
                <a:latin typeface="Arabic Typesetting" panose="03020402040406030203" pitchFamily="66" charset="-78"/>
                <a:cs typeface="Arabic Typesetting" panose="03020402040406030203" pitchFamily="66" charset="-78"/>
              </a:rPr>
              <a:t> التي تؤكد على ان المعرفة المستمدة من الخبرة الحسية هي المعرفة الحقة فقط، ولاقيمة لكل أنواع المعارف العقلية الآخرى، عدا علم المنطق والرياضيات. وبحسب المصادر فأن نجم الفلسفة الوضعية بزغ وارتفع في بدايات القرن العشرين. وهكذا آمنت السلوكية المتطرفة التي رفع لواءها </a:t>
            </a:r>
            <a:r>
              <a:rPr lang="ar-IQ" sz="3600">
                <a:latin typeface="Arabic Typesetting" panose="03020402040406030203" pitchFamily="66" charset="-78"/>
                <a:cs typeface="Arabic Typesetting" panose="03020402040406030203" pitchFamily="66" charset="-78"/>
              </a:rPr>
              <a:t>واطسن بأن </a:t>
            </a:r>
            <a:r>
              <a:rPr lang="ar-IQ" sz="3600" dirty="0">
                <a:latin typeface="Arabic Typesetting" panose="03020402040406030203" pitchFamily="66" charset="-78"/>
                <a:cs typeface="Arabic Typesetting" panose="03020402040406030203" pitchFamily="66" charset="-78"/>
              </a:rPr>
              <a:t>لا قيمة لكل ما لايمكن ادراكه من خلال الحواس.</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5406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600" b="1" dirty="0">
                <a:solidFill>
                  <a:srgbClr val="C00000"/>
                </a:solidFill>
                <a:latin typeface="Arabic Typesetting" panose="03020402040406030203" pitchFamily="66" charset="-78"/>
                <a:cs typeface="Arabic Typesetting" panose="03020402040406030203" pitchFamily="66" charset="-78"/>
              </a:rPr>
              <a:t>تعريف السلوكية</a:t>
            </a:r>
            <a:r>
              <a:rPr lang="ar-IQ" sz="3600" dirty="0">
                <a:latin typeface="Arabic Typesetting" panose="03020402040406030203" pitchFamily="66" charset="-78"/>
                <a:cs typeface="Arabic Typesetting" panose="03020402040406030203" pitchFamily="66" charset="-78"/>
              </a:rPr>
              <a:t>: </a:t>
            </a:r>
          </a:p>
          <a:p>
            <a:pPr marL="0" indent="0" algn="just">
              <a:buNone/>
            </a:pPr>
            <a:r>
              <a:rPr lang="ar-IQ" sz="3600" dirty="0">
                <a:latin typeface="Arabic Typesetting" panose="03020402040406030203" pitchFamily="66" charset="-78"/>
                <a:cs typeface="Arabic Typesetting" panose="03020402040406030203" pitchFamily="66" charset="-78"/>
              </a:rPr>
              <a:t>"مصطلح يشير إلى مدرسة في علم النفس لا نقول أوجدها، ولكن رفع لواءها جون واطسن تستند على الاعتقاد بإمكانية قياس </a:t>
            </a:r>
            <a:r>
              <a:rPr lang="en-US" sz="3600" dirty="0">
                <a:latin typeface="Arabic Typesetting" panose="03020402040406030203" pitchFamily="66" charset="-78"/>
                <a:cs typeface="Arabic Typesetting" panose="03020402040406030203" pitchFamily="66" charset="-78"/>
              </a:rPr>
              <a:t>measured</a:t>
            </a:r>
            <a:r>
              <a:rPr lang="ar-IQ" sz="3600" dirty="0">
                <a:latin typeface="Arabic Typesetting" panose="03020402040406030203" pitchFamily="66" charset="-78"/>
                <a:cs typeface="Arabic Typesetting" panose="03020402040406030203" pitchFamily="66" charset="-78"/>
              </a:rPr>
              <a:t> السلوك، وتدريبه </a:t>
            </a:r>
            <a:r>
              <a:rPr lang="en-US" sz="3600" dirty="0">
                <a:latin typeface="Arabic Typesetting" panose="03020402040406030203" pitchFamily="66" charset="-78"/>
                <a:cs typeface="Arabic Typesetting" panose="03020402040406030203" pitchFamily="66" charset="-78"/>
              </a:rPr>
              <a:t> trained</a:t>
            </a:r>
            <a:r>
              <a:rPr lang="ar-IQ" sz="3600" dirty="0">
                <a:latin typeface="Arabic Typesetting" panose="03020402040406030203" pitchFamily="66" charset="-78"/>
                <a:cs typeface="Arabic Typesetting" panose="03020402040406030203" pitchFamily="66" charset="-78"/>
              </a:rPr>
              <a:t>، وتغيره </a:t>
            </a:r>
            <a:r>
              <a:rPr lang="en-US" sz="3600" dirty="0">
                <a:latin typeface="Arabic Typesetting" panose="03020402040406030203" pitchFamily="66" charset="-78"/>
                <a:cs typeface="Arabic Typesetting" panose="03020402040406030203" pitchFamily="66" charset="-78"/>
              </a:rPr>
              <a:t>changed</a:t>
            </a:r>
            <a:r>
              <a:rPr lang="ar-IQ" sz="3600" dirty="0">
                <a:latin typeface="Arabic Typesetting" panose="03020402040406030203" pitchFamily="66" charset="-78"/>
                <a:cs typeface="Arabic Typesetting" panose="03020402040406030203" pitchFamily="66" charset="-78"/>
              </a:rPr>
              <a:t>.</a:t>
            </a: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8323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 أهم مبادؤها</a:t>
            </a:r>
          </a:p>
          <a:p>
            <a:pPr algn="just"/>
            <a:r>
              <a:rPr lang="ar-IQ" sz="3600" dirty="0">
                <a:latin typeface="Arabic Typesetting" panose="03020402040406030203" pitchFamily="66" charset="-78"/>
                <a:cs typeface="Arabic Typesetting" panose="03020402040406030203" pitchFamily="66" charset="-78"/>
              </a:rPr>
              <a:t>وجوب دراسة السلوك الملاحظ فقط، باعتبار ان الإدراك </a:t>
            </a:r>
            <a:r>
              <a:rPr lang="en-US" sz="3600" dirty="0">
                <a:latin typeface="Arabic Typesetting" panose="03020402040406030203" pitchFamily="66" charset="-78"/>
                <a:cs typeface="Arabic Typesetting" panose="03020402040406030203" pitchFamily="66" charset="-78"/>
              </a:rPr>
              <a:t>cognition</a:t>
            </a:r>
            <a:r>
              <a:rPr lang="ar-IQ" sz="3600" dirty="0">
                <a:latin typeface="Arabic Typesetting" panose="03020402040406030203" pitchFamily="66" charset="-78"/>
                <a:cs typeface="Arabic Typesetting" panose="03020402040406030203" pitchFamily="66" charset="-78"/>
              </a:rPr>
              <a:t> أو الحالات الذهنية الداخلية </a:t>
            </a:r>
            <a:r>
              <a:rPr lang="en-US" sz="3600" dirty="0">
                <a:latin typeface="Arabic Typesetting" panose="03020402040406030203" pitchFamily="66" charset="-78"/>
                <a:cs typeface="Arabic Typesetting" panose="03020402040406030203" pitchFamily="66" charset="-78"/>
              </a:rPr>
              <a:t>internal mental states </a:t>
            </a:r>
            <a:r>
              <a:rPr lang="ar-IQ" sz="3600" dirty="0">
                <a:latin typeface="Arabic Typesetting" panose="03020402040406030203" pitchFamily="66" charset="-78"/>
                <a:cs typeface="Arabic Typesetting" panose="03020402040406030203" pitchFamily="66" charset="-78"/>
              </a:rPr>
              <a:t> والمزاج أو الحالة النفسية </a:t>
            </a:r>
            <a:r>
              <a:rPr lang="en-US" sz="3600" dirty="0">
                <a:latin typeface="Arabic Typesetting" panose="03020402040406030203" pitchFamily="66" charset="-78"/>
                <a:cs typeface="Arabic Typesetting" panose="03020402040406030203" pitchFamily="66" charset="-78"/>
              </a:rPr>
              <a:t>mood</a:t>
            </a:r>
            <a:r>
              <a:rPr lang="ar-IQ" sz="3600" dirty="0">
                <a:latin typeface="Arabic Typesetting" panose="03020402040406030203" pitchFamily="66" charset="-78"/>
                <a:cs typeface="Arabic Typesetting" panose="03020402040406030203" pitchFamily="66" charset="-78"/>
              </a:rPr>
              <a:t>، أو الإتجاهات والقيم هي موضوعات ذاتية جدا ولا يمكن بالتالي ان تكون موضوعا للبحث والدراسة العلمية. </a:t>
            </a:r>
          </a:p>
          <a:p>
            <a:pPr algn="just"/>
            <a:r>
              <a:rPr lang="ar-IQ" sz="3600" dirty="0">
                <a:latin typeface="Arabic Typesetting" panose="03020402040406030203" pitchFamily="66" charset="-78"/>
                <a:cs typeface="Arabic Typesetting" panose="03020402040406030203" pitchFamily="66" charset="-78"/>
              </a:rPr>
              <a:t>ان التعلم يظهر نتيجة لتفاعلنا مع البيئة المحيطة بنا، وبالتالي فان البيئية هي التي تشكل سلوكنا.</a:t>
            </a:r>
          </a:p>
        </p:txBody>
      </p:sp>
    </p:spTree>
    <p:extLst>
      <p:ext uri="{BB962C8B-B14F-4D97-AF65-F5344CB8AC3E}">
        <p14:creationId xmlns:p14="http://schemas.microsoft.com/office/powerpoint/2010/main" val="25105255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3807</TotalTime>
  <Words>704</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Arabic Typesetting</vt:lpstr>
      <vt:lpstr>Arial</vt:lpstr>
      <vt:lpstr>Century Gothic</vt:lpstr>
      <vt:lpstr>Tahoma</vt:lpstr>
      <vt:lpstr>Wingdings 3</vt:lpstr>
      <vt:lpstr>Wisp</vt:lpstr>
      <vt:lpstr>المدرسة السلوكية The Behaviorism</vt:lpstr>
      <vt:lpstr>جون واطسن  مؤسس المدرسة السلوكية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المدرسة السلوكية The Behaviorism</dc:title>
  <dc:creator>Rifaat Jasseem</dc:creator>
  <cp:lastModifiedBy>Rifaat Jasseem</cp:lastModifiedBy>
  <cp:revision>34</cp:revision>
  <dcterms:created xsi:type="dcterms:W3CDTF">2020-04-20T04:29:14Z</dcterms:created>
  <dcterms:modified xsi:type="dcterms:W3CDTF">2022-05-27T10:50:31Z</dcterms:modified>
</cp:coreProperties>
</file>